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</p:sldMasterIdLst>
  <p:notesMasterIdLst>
    <p:notesMasterId r:id="rId30"/>
  </p:notesMasterIdLst>
  <p:sldIdLst>
    <p:sldId id="256" r:id="rId3"/>
    <p:sldId id="269" r:id="rId4"/>
    <p:sldId id="270" r:id="rId5"/>
    <p:sldId id="271" r:id="rId6"/>
    <p:sldId id="273" r:id="rId7"/>
    <p:sldId id="272" r:id="rId8"/>
    <p:sldId id="262" r:id="rId9"/>
    <p:sldId id="277" r:id="rId10"/>
    <p:sldId id="257" r:id="rId11"/>
    <p:sldId id="278" r:id="rId12"/>
    <p:sldId id="296" r:id="rId13"/>
    <p:sldId id="267" r:id="rId14"/>
    <p:sldId id="279" r:id="rId15"/>
    <p:sldId id="280" r:id="rId16"/>
    <p:sldId id="281" r:id="rId17"/>
    <p:sldId id="294" r:id="rId18"/>
    <p:sldId id="266" r:id="rId19"/>
    <p:sldId id="265" r:id="rId20"/>
    <p:sldId id="258" r:id="rId21"/>
    <p:sldId id="292" r:id="rId22"/>
    <p:sldId id="293" r:id="rId23"/>
    <p:sldId id="276" r:id="rId24"/>
    <p:sldId id="282" r:id="rId25"/>
    <p:sldId id="283" r:id="rId26"/>
    <p:sldId id="268" r:id="rId27"/>
    <p:sldId id="295" r:id="rId28"/>
    <p:sldId id="26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0285;&#39532;\Unnamed\&#31532;&#22235;&#27425;&#25552;&#20132;&#29289;-&#26410;&#21629;&#21517;&#23567;&#32452;\&#32463;&#27982;&#25903;&#20986;&#24773;&#20917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0285;&#39532;\Unnamed\&#26368;&#32456;&#25552;&#20132;-&#26410;&#21629;&#21517;&#23567;&#32452;\&#32463;&#27982;&#25903;&#20986;&#24773;&#20917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预算方案投票结果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1678698503743205"/>
          <c:y val="0.14871294544110966"/>
          <c:w val="0.7023839620449962"/>
          <c:h val="0.773100524767948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方案1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预算方案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C8-4381-B71D-47AE8AFE32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方案2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9C8-4381-B71D-47AE8AFE32F7}"/>
              </c:ext>
            </c:extLst>
          </c:dPt>
          <c:cat>
            <c:strRef>
              <c:f>Sheet1!$A$2</c:f>
              <c:strCache>
                <c:ptCount val="1"/>
                <c:pt idx="0">
                  <c:v>预算方案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9C8-4381-B71D-47AE8AFE32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056461424"/>
        <c:axId val="1057623472"/>
      </c:barChart>
      <c:catAx>
        <c:axId val="1056461424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方案</a:t>
                </a:r>
                <a:r>
                  <a:rPr lang="en-US" altLang="zh-CN" dirty="0"/>
                  <a:t>1                        </a:t>
                </a:r>
                <a:r>
                  <a:rPr lang="zh-CN" altLang="en-US" dirty="0"/>
                  <a:t>方案</a:t>
                </a:r>
                <a:r>
                  <a:rPr lang="en-US" altLang="zh-CN" dirty="0"/>
                  <a:t>2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crossAx val="1057623472"/>
        <c:crosses val="autoZero"/>
        <c:auto val="1"/>
        <c:lblAlgn val="ctr"/>
        <c:lblOffset val="100"/>
        <c:noMultiLvlLbl val="0"/>
      </c:catAx>
      <c:valAx>
        <c:axId val="1057623472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票数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646142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zh-CN" sz="2800" dirty="0"/>
              <a:t>经济预算分配</a:t>
            </a:r>
          </a:p>
        </c:rich>
      </c:tx>
      <c:layout>
        <c:manualLayout>
          <c:xMode val="edge"/>
          <c:yMode val="edge"/>
          <c:x val="0.30369448017439848"/>
          <c:y val="3.28662371873894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lt1"/>
            </a:solidFill>
            <a:ln w="19050">
              <a:solidFill>
                <a:schemeClr val="accent2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22-4DF7-A711-51514153DCF5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22-4DF7-A711-51514153DCF5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822-4DF7-A711-51514153DCF5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822-4DF7-A711-51514153DCF5}"/>
              </c:ext>
            </c:extLst>
          </c:dPt>
          <c:dPt>
            <c:idx val="4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822-4DF7-A711-51514153DCF5}"/>
              </c:ext>
            </c:extLst>
          </c:dPt>
          <c:dPt>
            <c:idx val="5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822-4DF7-A711-51514153DCF5}"/>
              </c:ext>
            </c:extLst>
          </c:dPt>
          <c:dPt>
            <c:idx val="6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D822-4DF7-A711-51514153DCF5}"/>
              </c:ext>
            </c:extLst>
          </c:dPt>
          <c:dPt>
            <c:idx val="7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D822-4DF7-A711-51514153DCF5}"/>
              </c:ext>
            </c:extLst>
          </c:dPt>
          <c:dPt>
            <c:idx val="8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D822-4DF7-A711-51514153DCF5}"/>
              </c:ext>
            </c:extLst>
          </c:dPt>
          <c:dPt>
            <c:idx val="9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D822-4DF7-A711-51514153DCF5}"/>
              </c:ext>
            </c:extLst>
          </c:dPt>
          <c:dPt>
            <c:idx val="10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D822-4DF7-A711-51514153DCF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071F1D20-F2A8-4C45-A2E4-CABC46EED29A}" type="CATEGORYNAME">
                      <a:rPr lang="zh-CN" altLang="en-US" sz="1800"/>
                      <a:pPr/>
                      <a:t>[类别名称]</a:t>
                    </a:fld>
                    <a:r>
                      <a:rPr lang="en-US" altLang="zh-CN" sz="1800" baseline="0" dirty="0"/>
                      <a:t>, </a:t>
                    </a:r>
                    <a:fld id="{780622CE-4668-437B-99BF-F6ECFFDEAE24}" type="VALUE">
                      <a:rPr lang="en-US" altLang="zh-CN" sz="1800" baseline="0"/>
                      <a:pPr/>
                      <a:t>[值]</a:t>
                    </a:fld>
                    <a:r>
                      <a:rPr lang="en-US" altLang="zh-CN" sz="1800" baseline="0" dirty="0"/>
                      <a:t>, </a:t>
                    </a:r>
                    <a:fld id="{4306464E-69BA-4AFF-996C-FE549161E2A9}" type="PERCENTAGE">
                      <a:rPr lang="en-US" altLang="zh-CN" sz="1800" baseline="0"/>
                      <a:pPr/>
                      <a:t>[百分比]</a:t>
                    </a:fld>
                    <a:endParaRPr lang="en-US" altLang="zh-CN" sz="1800" baseline="0" dirty="0"/>
                  </a:p>
                </c:rich>
              </c:tx>
              <c:dLblPos val="in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117195361669393"/>
                      <c:h val="0.1644485653554738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822-4DF7-A711-51514153DCF5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822-4DF7-A711-51514153DCF5}"/>
                </c:ext>
              </c:extLst>
            </c:dLbl>
            <c:dLbl>
              <c:idx val="2"/>
              <c:layout>
                <c:manualLayout>
                  <c:x val="-7.5317981953460386E-2"/>
                  <c:y val="-6.4301462140885987E-2"/>
                </c:manualLayout>
              </c:layout>
              <c:tx>
                <c:rich>
                  <a:bodyPr/>
                  <a:lstStyle/>
                  <a:p>
                    <a:fld id="{9AEE7AF8-84D3-4EC3-B0E6-77929353BE94}" type="CATEGORYNAME">
                      <a:rPr lang="zh-CN" altLang="en-US" sz="1800">
                        <a:solidFill>
                          <a:schemeClr val="tx1"/>
                        </a:solidFill>
                      </a:rPr>
                      <a:pPr/>
                      <a:t>[类别名称]</a:t>
                    </a:fld>
                    <a:r>
                      <a:rPr lang="en-US" altLang="zh-CN" sz="1800" baseline="0" dirty="0">
                        <a:solidFill>
                          <a:schemeClr val="tx1"/>
                        </a:solidFill>
                      </a:rPr>
                      <a:t>, </a:t>
                    </a:r>
                    <a:fld id="{4E2E3056-0439-48D0-AB0F-5E0F79927879}" type="VALUE">
                      <a:rPr lang="en-US" altLang="zh-CN" sz="1800" baseline="0">
                        <a:solidFill>
                          <a:schemeClr val="tx1"/>
                        </a:solidFill>
                      </a:rPr>
                      <a:pPr/>
                      <a:t>[值]</a:t>
                    </a:fld>
                    <a:r>
                      <a:rPr lang="en-US" altLang="zh-CN" sz="1800" baseline="0" dirty="0">
                        <a:solidFill>
                          <a:schemeClr val="tx1"/>
                        </a:solidFill>
                      </a:rPr>
                      <a:t>, </a:t>
                    </a:r>
                    <a:fld id="{D8BBB4CB-FFFF-4024-AE43-1FF75291481E}" type="PERCENTAGE">
                      <a:rPr lang="en-US" altLang="zh-CN" sz="1800" baseline="0">
                        <a:solidFill>
                          <a:schemeClr val="tx1"/>
                        </a:solidFill>
                      </a:rPr>
                      <a:pPr/>
                      <a:t>[百分比]</a:t>
                    </a:fld>
                    <a:endParaRPr lang="en-US" altLang="zh-CN" sz="1800" baseline="0" dirty="0">
                      <a:solidFill>
                        <a:schemeClr val="tx1"/>
                      </a:solidFill>
                    </a:endParaRP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580009481538313"/>
                      <c:h val="0.114163222458767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822-4DF7-A711-51514153DCF5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822-4DF7-A711-51514153DCF5}"/>
                </c:ext>
              </c:extLst>
            </c:dLbl>
            <c:dLbl>
              <c:idx val="4"/>
              <c:layout>
                <c:manualLayout>
                  <c:x val="-0.10609960814442712"/>
                  <c:y val="-1.4203833889083375E-2"/>
                </c:manualLayout>
              </c:layout>
              <c:tx>
                <c:rich>
                  <a:bodyPr/>
                  <a:lstStyle/>
                  <a:p>
                    <a:fld id="{60497FF7-C85C-4D6C-927B-D6AE67A50871}" type="CATEGORYNAME">
                      <a:rPr lang="zh-CN" altLang="en-US" sz="1800">
                        <a:solidFill>
                          <a:schemeClr val="tx1"/>
                        </a:solidFill>
                      </a:rPr>
                      <a:pPr/>
                      <a:t>[类别名称]</a:t>
                    </a:fld>
                    <a:r>
                      <a:rPr lang="en-US" altLang="zh-CN" sz="1800" baseline="0" dirty="0">
                        <a:solidFill>
                          <a:schemeClr val="tx1"/>
                        </a:solidFill>
                      </a:rPr>
                      <a:t>, </a:t>
                    </a:r>
                    <a:fld id="{8C455C38-C334-4ABB-ACF4-F2AB6E6F98E3}" type="VALUE">
                      <a:rPr lang="en-US" altLang="zh-CN" sz="1800" baseline="0">
                        <a:solidFill>
                          <a:schemeClr val="tx1"/>
                        </a:solidFill>
                      </a:rPr>
                      <a:pPr/>
                      <a:t>[值]</a:t>
                    </a:fld>
                    <a:r>
                      <a:rPr lang="en-US" altLang="zh-CN" sz="1800" baseline="0" dirty="0">
                        <a:solidFill>
                          <a:schemeClr val="tx1"/>
                        </a:solidFill>
                      </a:rPr>
                      <a:t>, </a:t>
                    </a:r>
                    <a:fld id="{1C15D067-EDA4-427B-B0B0-29B7586152CB}" type="PERCENTAGE">
                      <a:rPr lang="en-US" altLang="zh-CN" sz="1800" baseline="0">
                        <a:solidFill>
                          <a:schemeClr val="tx1"/>
                        </a:solidFill>
                      </a:rPr>
                      <a:pPr/>
                      <a:t>[百分比]</a:t>
                    </a:fld>
                    <a:endParaRPr lang="en-US" altLang="zh-CN" sz="1800" baseline="0" dirty="0">
                      <a:solidFill>
                        <a:schemeClr val="tx1"/>
                      </a:solidFill>
                    </a:endParaRP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D822-4DF7-A711-51514153DCF5}"/>
                </c:ext>
              </c:extLst>
            </c:dLbl>
            <c:dLbl>
              <c:idx val="5"/>
              <c:layout>
                <c:manualLayout>
                  <c:x val="-0.166044517561309"/>
                  <c:y val="-0.10281919484373472"/>
                </c:manualLayout>
              </c:layout>
              <c:tx>
                <c:rich>
                  <a:bodyPr/>
                  <a:lstStyle/>
                  <a:p>
                    <a:fld id="{011C9676-FBBC-47E2-9F4F-818B9273A5BD}" type="CATEGORYNAME">
                      <a:rPr lang="zh-CN" altLang="en-US" sz="1800"/>
                      <a:pPr/>
                      <a:t>[类别名称]</a:t>
                    </a:fld>
                    <a:r>
                      <a:rPr lang="en-US" altLang="zh-CN" sz="1800" baseline="0" dirty="0"/>
                      <a:t>, </a:t>
                    </a:r>
                    <a:fld id="{81D94C5E-387A-4669-9A6F-553364D2B872}" type="VALUE">
                      <a:rPr lang="en-US" altLang="zh-CN" sz="1800" baseline="0"/>
                      <a:pPr/>
                      <a:t>[值]</a:t>
                    </a:fld>
                    <a:r>
                      <a:rPr lang="en-US" altLang="zh-CN" sz="1800" baseline="0" dirty="0"/>
                      <a:t>, </a:t>
                    </a:r>
                    <a:fld id="{876B5C05-23D1-4858-8C64-E3B1B96A57A7}" type="PERCENTAGE">
                      <a:rPr lang="en-US" altLang="zh-CN" sz="1800" baseline="0"/>
                      <a:pPr/>
                      <a:t>[百分比]</a:t>
                    </a:fld>
                    <a:endParaRPr lang="en-US" altLang="zh-CN" sz="1800" baseline="0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24864552589249"/>
                      <c:h val="0.1644485653554738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D822-4DF7-A711-51514153DCF5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D822-4DF7-A711-51514153DCF5}"/>
                </c:ext>
              </c:extLst>
            </c:dLbl>
            <c:dLbl>
              <c:idx val="7"/>
              <c:layout>
                <c:manualLayout>
                  <c:x val="-0.37192150803884444"/>
                  <c:y val="-5.186857867572725E-2"/>
                </c:manualLayout>
              </c:layout>
              <c:tx>
                <c:rich>
                  <a:bodyPr/>
                  <a:lstStyle/>
                  <a:p>
                    <a:fld id="{13764F49-6124-400C-B1AA-04195CF8B0A6}" type="CATEGORYNAME">
                      <a:rPr lang="zh-CN" altLang="en-US" sz="1800" dirty="0"/>
                      <a:pPr/>
                      <a:t>[类别名称]</a:t>
                    </a:fld>
                    <a:r>
                      <a:rPr lang="en-US" altLang="zh-CN" sz="1800" baseline="0" dirty="0"/>
                      <a:t>, </a:t>
                    </a:r>
                    <a:fld id="{13E11AFA-AE2B-4104-BAAA-C613CB3B66FF}" type="VALUE">
                      <a:rPr lang="en-US" altLang="zh-CN" sz="1800" baseline="0" dirty="0">
                        <a:solidFill>
                          <a:schemeClr val="tx1"/>
                        </a:solidFill>
                      </a:rPr>
                      <a:pPr/>
                      <a:t>[值]</a:t>
                    </a:fld>
                    <a:r>
                      <a:rPr lang="en-US" altLang="zh-CN" sz="1800" baseline="0" dirty="0"/>
                      <a:t>, </a:t>
                    </a:r>
                    <a:fld id="{20A9FB81-01F1-4F97-A13A-7129050E22C1}" type="PERCENTAGE">
                      <a:rPr lang="en-US" altLang="zh-CN" sz="1800" baseline="0" dirty="0">
                        <a:solidFill>
                          <a:schemeClr val="tx1"/>
                        </a:solidFill>
                      </a:rPr>
                      <a:pPr/>
                      <a:t>[百分比]</a:t>
                    </a:fld>
                    <a:endParaRPr lang="en-US" altLang="zh-CN" sz="1800" baseline="0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247905516242361"/>
                      <c:h val="0.32924926896652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D822-4DF7-A711-51514153DCF5}"/>
                </c:ext>
              </c:extLst>
            </c:dLbl>
            <c:dLbl>
              <c:idx val="8"/>
              <c:layout>
                <c:manualLayout>
                  <c:x val="0.14067560615186372"/>
                  <c:y val="-0.24540265484517285"/>
                </c:manualLayout>
              </c:layout>
              <c:tx>
                <c:rich>
                  <a:bodyPr/>
                  <a:lstStyle/>
                  <a:p>
                    <a:fld id="{1D874EB4-4C97-49D6-BC5E-6EE4D046E5E6}" type="CATEGORYNAME">
                      <a:rPr lang="zh-CN" altLang="en-US" sz="1800"/>
                      <a:pPr/>
                      <a:t>[类别名称]</a:t>
                    </a:fld>
                    <a:r>
                      <a:rPr lang="en-US" altLang="zh-CN" sz="1800" baseline="0" dirty="0"/>
                      <a:t>, </a:t>
                    </a:r>
                    <a:fld id="{9210EE79-B36E-4BC3-A1FE-A5B92427BD14}" type="VALUE">
                      <a:rPr lang="en-US" altLang="zh-CN" sz="1800" baseline="0"/>
                      <a:pPr/>
                      <a:t>[值]</a:t>
                    </a:fld>
                    <a:r>
                      <a:rPr lang="en-US" altLang="zh-CN" sz="1800" baseline="0" dirty="0"/>
                      <a:t>, </a:t>
                    </a:r>
                    <a:fld id="{FF446C36-E69D-41EE-94A4-3801261EFFAC}" type="PERCENTAGE">
                      <a:rPr lang="en-US" altLang="zh-CN" sz="1800" baseline="0"/>
                      <a:pPr/>
                      <a:t>[百分比]</a:t>
                    </a:fld>
                    <a:endParaRPr lang="en-US" altLang="zh-CN" sz="1800" baseline="0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47972298029445"/>
                      <c:h val="0.1644485653554738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1-D822-4DF7-A711-51514153DCF5}"/>
                </c:ext>
              </c:extLst>
            </c:dLbl>
            <c:dLbl>
              <c:idx val="9"/>
              <c:layout>
                <c:manualLayout>
                  <c:x val="0.17343820287084399"/>
                  <c:y val="0.23844381139659881"/>
                </c:manualLayout>
              </c:layout>
              <c:tx>
                <c:rich>
                  <a:bodyPr/>
                  <a:lstStyle/>
                  <a:p>
                    <a:fld id="{5847EC70-6353-4AF4-AAEA-4E39249D46D8}" type="CATEGORYNAME">
                      <a:rPr lang="zh-CN" altLang="en-US" sz="1800">
                        <a:solidFill>
                          <a:schemeClr val="tx1"/>
                        </a:solidFill>
                      </a:rPr>
                      <a:pPr/>
                      <a:t>[类别名称]</a:t>
                    </a:fld>
                    <a:r>
                      <a:rPr lang="en-US" altLang="zh-CN" sz="1800" baseline="0" dirty="0">
                        <a:solidFill>
                          <a:schemeClr val="tx1"/>
                        </a:solidFill>
                      </a:rPr>
                      <a:t>, </a:t>
                    </a:r>
                    <a:fld id="{56028B5E-34C8-4201-9BE0-63C29348EBDD}" type="VALUE">
                      <a:rPr lang="en-US" altLang="zh-CN" sz="1800" baseline="0">
                        <a:solidFill>
                          <a:schemeClr val="tx1"/>
                        </a:solidFill>
                      </a:rPr>
                      <a:pPr/>
                      <a:t>[值]</a:t>
                    </a:fld>
                    <a:r>
                      <a:rPr lang="en-US" altLang="zh-CN" sz="1800" baseline="0" dirty="0">
                        <a:solidFill>
                          <a:schemeClr val="tx1"/>
                        </a:solidFill>
                      </a:rPr>
                      <a:t>, </a:t>
                    </a:r>
                    <a:fld id="{314DC170-744C-4B66-874A-3E6ED6B4C0FA}" type="PERCENTAGE">
                      <a:rPr lang="en-US" altLang="zh-CN" sz="1800" baseline="0">
                        <a:solidFill>
                          <a:schemeClr val="tx1"/>
                        </a:solidFill>
                      </a:rPr>
                      <a:pPr/>
                      <a:t>[百分比]</a:t>
                    </a:fld>
                    <a:endParaRPr lang="en-US" altLang="zh-CN" sz="1800" baseline="0" dirty="0">
                      <a:solidFill>
                        <a:schemeClr val="tx1"/>
                      </a:solidFill>
                    </a:endParaRP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463310679869156"/>
                      <c:h val="0.2193821332258248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3-D822-4DF7-A711-51514153DCF5}"/>
                </c:ext>
              </c:extLst>
            </c:dLbl>
            <c:dLbl>
              <c:idx val="10"/>
              <c:layout>
                <c:manualLayout>
                  <c:x val="0.16678268289594073"/>
                  <c:y val="0.15842542996450706"/>
                </c:manualLayout>
              </c:layout>
              <c:tx>
                <c:rich>
                  <a:bodyPr/>
                  <a:lstStyle/>
                  <a:p>
                    <a:fld id="{A04D39FD-81C3-4517-99BD-2417E9BB9012}" type="CATEGORYNAME">
                      <a:rPr lang="zh-CN" altLang="en-US" sz="1800"/>
                      <a:pPr/>
                      <a:t>[类别名称]</a:t>
                    </a:fld>
                    <a:r>
                      <a:rPr lang="en-US" altLang="zh-CN" sz="1800" baseline="0" dirty="0"/>
                      <a:t>, </a:t>
                    </a:r>
                    <a:fld id="{1E4BF814-0522-4066-BF2B-6A444E3D7B27}" type="VALUE">
                      <a:rPr lang="en-US" altLang="zh-CN" sz="1800" baseline="0"/>
                      <a:pPr/>
                      <a:t>[值]</a:t>
                    </a:fld>
                    <a:r>
                      <a:rPr lang="en-US" altLang="zh-CN" sz="1800" baseline="0" dirty="0"/>
                      <a:t>, </a:t>
                    </a:r>
                    <a:fld id="{B651A739-3C18-471B-A894-4F8873A24CA1}" type="PERCENTAGE">
                      <a:rPr lang="en-US" altLang="zh-CN" sz="1800" baseline="0"/>
                      <a:pPr/>
                      <a:t>[百分比]</a:t>
                    </a:fld>
                    <a:endParaRPr lang="en-US" altLang="zh-CN" sz="1800" baseline="0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5-D822-4DF7-A711-51514153DCF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方案2改进版!$B$2:$B$12</c:f>
              <c:strCache>
                <c:ptCount val="11"/>
                <c:pt idx="0">
                  <c:v>设备费</c:v>
                </c:pt>
                <c:pt idx="1">
                  <c:v>材料费</c:v>
                </c:pt>
                <c:pt idx="2">
                  <c:v>测试化验加工费</c:v>
                </c:pt>
                <c:pt idx="3">
                  <c:v>燃料动力费</c:v>
                </c:pt>
                <c:pt idx="4">
                  <c:v>差旅费</c:v>
                </c:pt>
                <c:pt idx="5">
                  <c:v>会议费</c:v>
                </c:pt>
                <c:pt idx="6">
                  <c:v>国际合作与交流费</c:v>
                </c:pt>
                <c:pt idx="7">
                  <c:v>出版/文献/信息传播/知识产权事务费</c:v>
                </c:pt>
                <c:pt idx="8">
                  <c:v>劳务费</c:v>
                </c:pt>
                <c:pt idx="9">
                  <c:v>专家咨询费</c:v>
                </c:pt>
                <c:pt idx="10">
                  <c:v>其他</c:v>
                </c:pt>
              </c:strCache>
            </c:strRef>
          </c:cat>
          <c:val>
            <c:numRef>
              <c:f>方案2改进版!$C$2:$C$12</c:f>
              <c:numCache>
                <c:formatCode>"¥"#,##0.00_);\("¥"#,##0.00\)</c:formatCode>
                <c:ptCount val="11"/>
                <c:pt idx="0">
                  <c:v>20000</c:v>
                </c:pt>
                <c:pt idx="1">
                  <c:v>0</c:v>
                </c:pt>
                <c:pt idx="2">
                  <c:v>4000</c:v>
                </c:pt>
                <c:pt idx="3">
                  <c:v>0</c:v>
                </c:pt>
                <c:pt idx="4">
                  <c:v>1000</c:v>
                </c:pt>
                <c:pt idx="5">
                  <c:v>10000</c:v>
                </c:pt>
                <c:pt idx="6">
                  <c:v>0</c:v>
                </c:pt>
                <c:pt idx="7">
                  <c:v>1000</c:v>
                </c:pt>
                <c:pt idx="8">
                  <c:v>40000</c:v>
                </c:pt>
                <c:pt idx="9">
                  <c:v>1000</c:v>
                </c:pt>
                <c:pt idx="10">
                  <c:v>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D822-4DF7-A711-51514153DCF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2"/>
    </a:solidFill>
    <a:ln w="9525" cap="flat" cmpd="sng" algn="ctr">
      <a:solidFill>
        <a:schemeClr val="accent2"/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sz="2800" dirty="0"/>
              <a:t>支出总计</a:t>
            </a:r>
          </a:p>
        </c:rich>
      </c:tx>
      <c:layout>
        <c:manualLayout>
          <c:xMode val="edge"/>
          <c:yMode val="edge"/>
          <c:x val="0.378527777777777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9.2541221421978848E-2"/>
          <c:y val="0.31055290485545889"/>
          <c:w val="0.62085174032429824"/>
          <c:h val="0.5104994884702091"/>
        </c:manualLayout>
      </c:layout>
      <c:pieChart>
        <c:varyColors val="1"/>
        <c:ser>
          <c:idx val="0"/>
          <c:order val="0"/>
          <c:tx>
            <c:strRef>
              <c:f>支出汇总!$H$1</c:f>
              <c:strCache>
                <c:ptCount val="1"/>
                <c:pt idx="0">
                  <c:v>支出总计</c:v>
                </c:pt>
              </c:strCache>
            </c:strRef>
          </c:tx>
          <c:explosion val="14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079-4B67-AA88-9BFBFD2B2B3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079-4B67-AA88-9BFBFD2B2B3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079-4B67-AA88-9BFBFD2B2B3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079-4B67-AA88-9BFBFD2B2B3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079-4B67-AA88-9BFBFD2B2B3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C079-4B67-AA88-9BFBFD2B2B3C}"/>
              </c:ext>
            </c:extLst>
          </c:dPt>
          <c:dLbls>
            <c:dLbl>
              <c:idx val="0"/>
              <c:layout>
                <c:manualLayout>
                  <c:x val="-6.9824927976234547E-2"/>
                  <c:y val="-7.135750047531529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632264E-845D-4C9D-BBF5-23B9B6CD7F33}" type="CATEGORYNAME">
                      <a:rPr lang="zh-CN" altLang="en-US" sz="1800"/>
                      <a:pPr>
                        <a:defRPr/>
                      </a:pPr>
                      <a:t>[类别名称]</a:t>
                    </a:fld>
                    <a:r>
                      <a:rPr lang="en-US" altLang="zh-CN" sz="1800" baseline="0" dirty="0"/>
                      <a:t>, </a:t>
                    </a:r>
                    <a:fld id="{33E79487-8B8E-4C30-BC5C-9026D2343CB0}" type="VALUE">
                      <a:rPr lang="en-US" altLang="zh-CN" sz="1800" baseline="0"/>
                      <a:pPr>
                        <a:defRPr/>
                      </a:pPr>
                      <a:t>[值]</a:t>
                    </a:fld>
                    <a:endParaRPr lang="en-US" altLang="zh-CN" sz="18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2113138489491964"/>
                      <c:h val="0.1440078585461689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079-4B67-AA88-9BFBFD2B2B3C}"/>
                </c:ext>
              </c:extLst>
            </c:dLbl>
            <c:dLbl>
              <c:idx val="1"/>
              <c:layout>
                <c:manualLayout>
                  <c:x val="1.0752105487308242E-7"/>
                  <c:y val="-3.641066034120091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9FD6107-D1E8-44DF-B682-24D71DD67B6D}" type="CATEGORYNAME">
                      <a:rPr lang="zh-CN" altLang="en-US" sz="1800"/>
                      <a:pPr>
                        <a:defRPr/>
                      </a:pPr>
                      <a:t>[类别名称]</a:t>
                    </a:fld>
                    <a:r>
                      <a:rPr lang="en-US" altLang="zh-CN" sz="1800" baseline="0" dirty="0"/>
                      <a:t>, </a:t>
                    </a:r>
                    <a:fld id="{53F1ED02-0FC3-4AD7-9DE5-659D05D2F68E}" type="VALUE">
                      <a:rPr lang="en-US" altLang="zh-CN" sz="1800" baseline="0"/>
                      <a:pPr>
                        <a:defRPr/>
                      </a:pPr>
                      <a:t>[值]</a:t>
                    </a:fld>
                    <a:endParaRPr lang="en-US" altLang="zh-CN" sz="18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534370175457895"/>
                      <c:h val="0.1790829583623803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079-4B67-AA88-9BFBFD2B2B3C}"/>
                </c:ext>
              </c:extLst>
            </c:dLbl>
            <c:dLbl>
              <c:idx val="2"/>
              <c:layout>
                <c:manualLayout>
                  <c:x val="1.864479157930727E-2"/>
                  <c:y val="-8.131026242874894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289FE0A-6E2F-4C4A-B55F-BCC9471AB1F4}" type="CATEGORYNAME">
                      <a:rPr lang="zh-CN" altLang="en-US" sz="180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[类别名称]</a:t>
                    </a:fld>
                    <a:r>
                      <a:rPr lang="en-US" altLang="zh-CN" sz="1800" baseline="0" dirty="0">
                        <a:solidFill>
                          <a:schemeClr val="tx1"/>
                        </a:solidFill>
                      </a:rPr>
                      <a:t>, </a:t>
                    </a:r>
                    <a:fld id="{26597670-A50A-4A1F-A1E2-C0FD1B4770F5}" type="VALUE">
                      <a:rPr lang="en-US" altLang="zh-CN" sz="1800" baseline="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[值]</a:t>
                    </a:fld>
                    <a:endParaRPr lang="en-US" altLang="zh-CN" sz="1800" baseline="0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972886876213815"/>
                      <c:h val="0.1372586831804779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079-4B67-AA88-9BFBFD2B2B3C}"/>
                </c:ext>
              </c:extLst>
            </c:dLbl>
            <c:dLbl>
              <c:idx val="3"/>
              <c:layout>
                <c:manualLayout>
                  <c:x val="3.3793684737494736E-2"/>
                  <c:y val="0.2147424879528495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23E6113-7792-4638-80D3-1942112A90C9}" type="CATEGORYNAME">
                      <a:rPr lang="zh-CN" altLang="en-US" sz="1800">
                        <a:solidFill>
                          <a:schemeClr val="tx1"/>
                        </a:solidFill>
                      </a:rPr>
                      <a:pPr>
                        <a:defRPr/>
                      </a:pPr>
                      <a:t>[类别名称]</a:t>
                    </a:fld>
                    <a:r>
                      <a:rPr lang="en-US" altLang="zh-CN" sz="1800" baseline="0" dirty="0">
                        <a:solidFill>
                          <a:schemeClr val="tx1"/>
                        </a:solidFill>
                      </a:rPr>
                      <a:t>, </a:t>
                    </a:r>
                    <a:fld id="{A1E7CCBC-A497-497F-AE85-CD7A15E7C8F8}" type="VALUE">
                      <a:rPr lang="en-US" altLang="zh-CN" sz="1800" baseline="0">
                        <a:solidFill>
                          <a:schemeClr val="tx1"/>
                        </a:solidFill>
                      </a:rPr>
                      <a:pPr>
                        <a:defRPr/>
                      </a:pPr>
                      <a:t>[值]</a:t>
                    </a:fld>
                    <a:endParaRPr lang="en-US" altLang="zh-CN" sz="1800" baseline="0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002665507851274"/>
                      <c:h val="0.2239255610983857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079-4B67-AA88-9BFBFD2B2B3C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EFF47D7-2527-48EE-8F7B-621106340C00}" type="CATEGORYNAME">
                      <a:rPr lang="zh-CN" altLang="en-US" sz="1800"/>
                      <a:pPr>
                        <a:defRPr/>
                      </a:pPr>
                      <a:t>[类别名称]</a:t>
                    </a:fld>
                    <a:r>
                      <a:rPr lang="en-US" altLang="zh-CN" sz="1800" baseline="0" dirty="0"/>
                      <a:t>, </a:t>
                    </a:r>
                    <a:fld id="{1ACD5B4D-0165-4DA7-ABFE-295C997F37DA}" type="VALUE">
                      <a:rPr lang="en-US" altLang="zh-CN" sz="1800" baseline="0"/>
                      <a:pPr>
                        <a:defRPr/>
                      </a:pPr>
                      <a:t>[值]</a:t>
                    </a:fld>
                    <a:endParaRPr lang="en-US" altLang="zh-CN" sz="18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131267774257814"/>
                      <c:h val="0.1455871124671428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C079-4B67-AA88-9BFBFD2B2B3C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B32FB2B-311C-4EAB-8CA2-E844BBBDC432}" type="CATEGORYNAME">
                      <a:rPr lang="zh-CN" altLang="en-US" sz="1800"/>
                      <a:pPr>
                        <a:defRPr/>
                      </a:pPr>
                      <a:t>[类别名称]</a:t>
                    </a:fld>
                    <a:r>
                      <a:rPr lang="en-US" altLang="zh-CN" sz="1800" baseline="0" dirty="0"/>
                      <a:t>, </a:t>
                    </a:r>
                    <a:fld id="{03A8BD98-DC87-4F8D-A3B0-92B1BB03EB3B}" type="VALUE">
                      <a:rPr lang="en-US" altLang="zh-CN" sz="1800" baseline="0"/>
                      <a:pPr>
                        <a:defRPr/>
                      </a:pPr>
                      <a:t>[值]</a:t>
                    </a:fld>
                    <a:endParaRPr lang="en-US" altLang="zh-CN" sz="18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002182247327671"/>
                      <c:h val="0.1372586831804779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C079-4B67-AA88-9BFBFD2B2B3C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支出汇总!$G$2:$G$7</c:f>
              <c:strCache>
                <c:ptCount val="6"/>
                <c:pt idx="0">
                  <c:v>出版/文献/信息传播/知识产权事务费汇总</c:v>
                </c:pt>
                <c:pt idx="1">
                  <c:v>设备费汇总</c:v>
                </c:pt>
                <c:pt idx="2">
                  <c:v>差旅费汇总</c:v>
                </c:pt>
                <c:pt idx="3">
                  <c:v>测试化验加工费汇总</c:v>
                </c:pt>
                <c:pt idx="4">
                  <c:v>劳务费汇总</c:v>
                </c:pt>
                <c:pt idx="5">
                  <c:v>其他汇总</c:v>
                </c:pt>
              </c:strCache>
            </c:strRef>
          </c:cat>
          <c:val>
            <c:numRef>
              <c:f>支出汇总!$H$2:$H$7</c:f>
              <c:numCache>
                <c:formatCode>"¥"#,##0.00_);\("¥"#,##0.00\)</c:formatCode>
                <c:ptCount val="6"/>
                <c:pt idx="0">
                  <c:v>3551.62</c:v>
                </c:pt>
                <c:pt idx="1">
                  <c:v>14200</c:v>
                </c:pt>
                <c:pt idx="2">
                  <c:v>308</c:v>
                </c:pt>
                <c:pt idx="3">
                  <c:v>5000</c:v>
                </c:pt>
                <c:pt idx="4">
                  <c:v>50000</c:v>
                </c:pt>
                <c:pt idx="5" formatCode="General">
                  <c:v>9000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079-4B67-AA88-9BFBFD2B2B3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0EF8E-42E7-48AC-A255-ADA1DC17245A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8D490-67D1-4F35-994B-0CE7CC0841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339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6ECB370-12D0-4478-B2C1-42041D354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副标题 2">
            <a:extLst>
              <a:ext uri="{FF2B5EF4-FFF2-40B4-BE49-F238E27FC236}">
                <a16:creationId xmlns:a16="http://schemas.microsoft.com/office/drawing/2014/main" id="{DE4774FD-CA84-4334-A5E6-4018CC8F8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926" y="2877828"/>
            <a:ext cx="10850562" cy="44459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51BC89B0-625D-43E6-B3D9-96B6348FD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926" y="1786122"/>
            <a:ext cx="10850562" cy="107260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F63CF7FF-9841-453A-8D11-A8042CB0D3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9926" y="4052304"/>
            <a:ext cx="1085056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13">
            <a:extLst>
              <a:ext uri="{FF2B5EF4-FFF2-40B4-BE49-F238E27FC236}">
                <a16:creationId xmlns:a16="http://schemas.microsoft.com/office/drawing/2014/main" id="{B30B88CF-5CF5-40AB-A59C-05AF2340E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926" y="4348575"/>
            <a:ext cx="1085056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171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314781"/>
      </p:ext>
    </p:extLst>
  </p:cSld>
  <p:clrMapOvr>
    <a:masterClrMapping/>
  </p:clrMapOvr>
  <p:transition spd="med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3845675"/>
      </p:ext>
    </p:extLst>
  </p:cSld>
  <p:clrMapOvr>
    <a:masterClrMapping/>
  </p:clrMapOvr>
  <p:transition spd="med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77873"/>
      </p:ext>
    </p:extLst>
  </p:cSld>
  <p:clrMapOvr>
    <a:masterClrMapping/>
  </p:clrMapOvr>
  <p:transition spd="med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26691"/>
      </p:ext>
    </p:extLst>
  </p:cSld>
  <p:clrMapOvr>
    <a:masterClrMapping/>
  </p:clrMapOvr>
  <p:transition spd="med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>
            <a:extLst>
              <a:ext uri="{FF2B5EF4-FFF2-40B4-BE49-F238E27FC236}">
                <a16:creationId xmlns:a16="http://schemas.microsoft.com/office/drawing/2014/main" id="{DE4774FD-CA84-4334-A5E6-4018CC8F8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926" y="2877828"/>
            <a:ext cx="10850562" cy="44459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51BC89B0-625D-43E6-B3D9-96B6348FD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926" y="1786122"/>
            <a:ext cx="10850562" cy="107260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F63CF7FF-9841-453A-8D11-A8042CB0D3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9926" y="4052304"/>
            <a:ext cx="1085056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13">
            <a:extLst>
              <a:ext uri="{FF2B5EF4-FFF2-40B4-BE49-F238E27FC236}">
                <a16:creationId xmlns:a16="http://schemas.microsoft.com/office/drawing/2014/main" id="{B30B88CF-5CF5-40AB-A59C-05AF2340E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926" y="4348575"/>
            <a:ext cx="1085056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9449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8EB21F71-7218-4FD8-ABCC-48727071B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269" y="2106386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19F0CF5A-B131-4349-8F42-32CB3037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3385" y="3001736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3695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F021CB09-2624-4284-AFC6-0124B76CA5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/>
          <a:lstStyle/>
          <a:p>
            <a:fld id="{2DB40145-C071-4D15-BBC4-14EAFA59829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783C9B21-C950-4BB2-8D5A-8D24BC99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74383B9E-1B45-4B85-959B-1AF9865EE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B4BB77EA-DB8B-41A5-9B3A-5E4282E8EED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标题 5">
            <a:extLst>
              <a:ext uri="{FF2B5EF4-FFF2-40B4-BE49-F238E27FC236}">
                <a16:creationId xmlns:a16="http://schemas.microsoft.com/office/drawing/2014/main" id="{09678C7F-4932-45D0-B060-27F796ED5A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7" name="内容占位符 7">
            <a:extLst>
              <a:ext uri="{FF2B5EF4-FFF2-40B4-BE49-F238E27FC236}">
                <a16:creationId xmlns:a16="http://schemas.microsoft.com/office/drawing/2014/main" id="{BF34A00D-273C-4CDA-9216-5588AB015D2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6883104"/>
      </p:ext>
    </p:extLst>
  </p:cSld>
  <p:clrMapOvr>
    <a:masterClrMapping/>
  </p:clrMapOvr>
  <p:transition spd="med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42040D-CF29-4427-B12D-B1DBEA054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AD1A29-6934-4E10-B685-FF9DFDF47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D16491-BDF6-4D13-9170-CF2251D3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0145-C071-4D15-BBC4-14EAFA59829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C27779-6649-43A3-AD29-9CBBC757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38B4E3-3AF6-413E-8965-C049A07BF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B77EA-DB8B-41A5-9B3A-5E4282E8E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360424"/>
      </p:ext>
    </p:extLst>
  </p:cSld>
  <p:clrMapOvr>
    <a:masterClrMapping/>
  </p:clrMapOvr>
  <p:transition spd="med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3DCF18F-1C52-4FAC-8ABB-3B8FEFDBDB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66581" y="1807491"/>
            <a:ext cx="54260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7" name="文本占位符 62">
            <a:extLst>
              <a:ext uri="{FF2B5EF4-FFF2-40B4-BE49-F238E27FC236}">
                <a16:creationId xmlns:a16="http://schemas.microsoft.com/office/drawing/2014/main" id="{3573A750-9A1A-4E4F-BB95-77AF14ED7C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66581" y="4113727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8" name="文本占位符 13">
            <a:extLst>
              <a:ext uri="{FF2B5EF4-FFF2-40B4-BE49-F238E27FC236}">
                <a16:creationId xmlns:a16="http://schemas.microsoft.com/office/drawing/2014/main" id="{980AC26D-505D-4F35-96F2-8E856207FF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66582" y="3817456"/>
            <a:ext cx="54260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398839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495E1F-136D-4BE1-A02C-183CC0F34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8EB21F71-7218-4FD8-ABCC-48727071B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269" y="2106386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19F0CF5A-B131-4349-8F42-32CB3037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3385" y="3001736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04033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F021CB09-2624-4284-AFC6-0124B76CA5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/>
          <a:lstStyle/>
          <a:p>
            <a:fld id="{2DB40145-C071-4D15-BBC4-14EAFA59829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783C9B21-C950-4BB2-8D5A-8D24BC99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74383B9E-1B45-4B85-959B-1AF9865EE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B4BB77EA-DB8B-41A5-9B3A-5E4282E8EED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标题 5">
            <a:extLst>
              <a:ext uri="{FF2B5EF4-FFF2-40B4-BE49-F238E27FC236}">
                <a16:creationId xmlns:a16="http://schemas.microsoft.com/office/drawing/2014/main" id="{09678C7F-4932-45D0-B060-27F796ED5A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7" name="内容占位符 7">
            <a:extLst>
              <a:ext uri="{FF2B5EF4-FFF2-40B4-BE49-F238E27FC236}">
                <a16:creationId xmlns:a16="http://schemas.microsoft.com/office/drawing/2014/main" id="{BF34A00D-273C-4CDA-9216-5588AB015D2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9156589"/>
      </p:ext>
    </p:extLst>
  </p:cSld>
  <p:clrMapOvr>
    <a:masterClrMapping/>
  </p:clrMapOvr>
  <p:transition spd="med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744386"/>
      </p:ext>
    </p:extLst>
  </p:cSld>
  <p:clrMapOvr>
    <a:masterClrMapping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9418E05-6741-489F-BC17-B35692DAB7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3BD9754C-2EB9-4F25-A6A6-BC54AF8511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/>
          <a:lstStyle/>
          <a:p>
            <a:fld id="{2DB40145-C071-4D15-BBC4-14EAFA59829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3FE0A611-686D-4957-B01C-FA736556D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7B408F-7D37-4BBC-9EBF-42E53956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B4BB77EA-DB8B-41A5-9B3A-5E4282E8E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180890"/>
      </p:ext>
    </p:extLst>
  </p:cSld>
  <p:clrMapOvr>
    <a:masterClrMapping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7EAB898-6665-4BFE-A7DA-D0B6B0EAF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23DCF18F-1C52-4FAC-8ABB-3B8FEFDBDB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66581" y="1807491"/>
            <a:ext cx="54260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7" name="文本占位符 62">
            <a:extLst>
              <a:ext uri="{FF2B5EF4-FFF2-40B4-BE49-F238E27FC236}">
                <a16:creationId xmlns:a16="http://schemas.microsoft.com/office/drawing/2014/main" id="{3573A750-9A1A-4E4F-BB95-77AF14ED7C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66581" y="4113727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8" name="文本占位符 13">
            <a:extLst>
              <a:ext uri="{FF2B5EF4-FFF2-40B4-BE49-F238E27FC236}">
                <a16:creationId xmlns:a16="http://schemas.microsoft.com/office/drawing/2014/main" id="{980AC26D-505D-4F35-96F2-8E856207FF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66582" y="3817456"/>
            <a:ext cx="54260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867227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CDC275-985E-45AD-860F-39764B073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6E8A6F-5490-408C-8C53-2F6FF0E09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0145-C071-4D15-BBC4-14EAFA59829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A3F001-13E7-4974-B329-DB5883BD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927F79-CA31-477B-A081-7FA1A46F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B77EA-DB8B-41A5-9B3A-5E4282E8E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156546"/>
      </p:ext>
    </p:extLst>
  </p:cSld>
  <p:clrMapOvr>
    <a:masterClrMapping/>
  </p:clrMapOvr>
  <p:transition spd="med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5F8978-E7D0-435A-80E6-5914B845E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B95B30-891C-4E59-A621-8E1B939EB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598174-74F5-438F-BD3A-8DA16292F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0145-C071-4D15-BBC4-14EAFA59829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73E661-746E-49B9-8CA5-62BB5689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546E0E-779E-4885-A44E-87504261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B77EA-DB8B-41A5-9B3A-5E4282E8E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387911"/>
      </p:ext>
    </p:extLst>
  </p:cSld>
  <p:clrMapOvr>
    <a:masterClrMapping/>
  </p:clrMapOvr>
  <p:transition spd="med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42040D-CF29-4427-B12D-B1DBEA054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AD1A29-6934-4E10-B685-FF9DFDF47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D16491-BDF6-4D13-9170-CF2251D3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0145-C071-4D15-BBC4-14EAFA59829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C27779-6649-43A3-AD29-9CBBC757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38B4E3-3AF6-413E-8965-C049A07BF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B77EA-DB8B-41A5-9B3A-5E4282E8E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464506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>
            <a:extLst>
              <a:ext uri="{FF2B5EF4-FFF2-40B4-BE49-F238E27FC236}">
                <a16:creationId xmlns:a16="http://schemas.microsoft.com/office/drawing/2014/main" id="{ED2FF44A-F9A2-4734-B9FC-7C1F743F6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8236A47E-D89B-44EB-9BF9-7FB07A284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90EC732-A8F9-4A9A-AC20-F97FE80F7E32}"/>
              </a:ext>
            </a:extLst>
          </p:cNvPr>
          <p:cNvCxnSpPr/>
          <p:nvPr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B202BAAB-B381-4751-972E-4B7523C147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DB40145-C071-4D15-BBC4-14EAFA59829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12" name="页脚占位符 4">
            <a:extLst>
              <a:ext uri="{FF2B5EF4-FFF2-40B4-BE49-F238E27FC236}">
                <a16:creationId xmlns:a16="http://schemas.microsoft.com/office/drawing/2014/main" id="{7D59A130-CDC7-49D3-9E11-DF24A2740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4F3C11EF-40A7-4E60-85E3-29F5F570CF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4BB77EA-DB8B-41A5-9B3A-5E4282E8E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88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 spd="med">
    <p:push/>
  </p:transition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27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ones.ai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jpeg"/><Relationship Id="rId5" Type="http://schemas.openxmlformats.org/officeDocument/2006/relationships/image" Target="../media/image45.jpeg"/><Relationship Id="rId15" Type="http://schemas.openxmlformats.org/officeDocument/2006/relationships/image" Target="../media/image55.jpe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png"/><Relationship Id="rId14" Type="http://schemas.openxmlformats.org/officeDocument/2006/relationships/image" Target="../media/image5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1990E8AD-953F-4200-9B96-43B45DBBC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926" y="3570401"/>
            <a:ext cx="10850562" cy="66223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未命名小组</a:t>
            </a:r>
            <a:endParaRPr lang="en-US" altLang="zh-CN" sz="2400" dirty="0"/>
          </a:p>
          <a:p>
            <a:r>
              <a:rPr lang="zh-CN" altLang="en-US" sz="2400" dirty="0"/>
              <a:t>邓丽婷、黄浩玲、刘奕龙、唐永翔、张海汀</a:t>
            </a:r>
            <a:endParaRPr lang="en-US" altLang="zh-CN" sz="2400" dirty="0"/>
          </a:p>
          <a:p>
            <a:r>
              <a:rPr lang="zh-CN" altLang="en-US" sz="2400" dirty="0"/>
              <a:t>网络被攻击过程图形化显示系统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CEA6190-6BBC-4FB8-9CC9-24E61E94F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926" y="2059499"/>
            <a:ext cx="10850562" cy="1072602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solidFill>
                  <a:schemeClr val="tx1"/>
                </a:solidFill>
              </a:rPr>
              <a:t>最终汇报</a:t>
            </a:r>
          </a:p>
        </p:txBody>
      </p:sp>
    </p:spTree>
    <p:extLst>
      <p:ext uri="{BB962C8B-B14F-4D97-AF65-F5344CB8AC3E}">
        <p14:creationId xmlns:p14="http://schemas.microsoft.com/office/powerpoint/2010/main" val="2573315016"/>
      </p:ext>
    </p:extLst>
  </p:cSld>
  <p:clrMapOvr>
    <a:masterClrMapping/>
  </p:clrMapOvr>
  <p:transition spd="med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14">
            <a:extLst>
              <a:ext uri="{FF2B5EF4-FFF2-40B4-BE49-F238E27FC236}">
                <a16:creationId xmlns:a16="http://schemas.microsoft.com/office/drawing/2014/main" id="{B2E151FC-A3CB-4FE8-9F6B-B588C28C0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139726"/>
            <a:ext cx="1003970" cy="365125"/>
          </a:xfrm>
        </p:spPr>
        <p:txBody>
          <a:bodyPr/>
          <a:lstStyle/>
          <a:p>
            <a:r>
              <a:rPr lang="en-GB" altLang="zh-CN" sz="1050" spc="300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Page</a:t>
            </a:r>
            <a:r>
              <a:rPr lang="zh-CN" altLang="en-US" sz="1050" spc="300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 </a:t>
            </a:r>
            <a:fld id="{2C876148-9C27-4B1D-AF05-A3522A5FE3E3}" type="slidenum">
              <a:rPr lang="zh-CN" altLang="en-US" sz="1050" spc="300" smtClean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10</a:t>
            </a:fld>
            <a:endParaRPr lang="zh-CN" altLang="en-US" sz="1050" spc="300" dirty="0">
              <a:solidFill>
                <a:srgbClr val="525252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A991C30-F734-42CE-A981-DB5D7796A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概要设计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59CA57-2FAC-4C83-AEB9-2A610E39A4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上下文图</a:t>
            </a:r>
          </a:p>
          <a:p>
            <a:r>
              <a:rPr lang="en-US" altLang="zh-CN" dirty="0"/>
              <a:t>0</a:t>
            </a:r>
            <a:r>
              <a:rPr lang="zh-CN" altLang="en-US" dirty="0"/>
              <a:t>层图</a:t>
            </a:r>
          </a:p>
          <a:p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ABDD7E1-A6F5-4E4B-91E6-DF385C72970E}"/>
              </a:ext>
            </a:extLst>
          </p:cNvPr>
          <p:cNvCxnSpPr>
            <a:cxnSpLocks/>
          </p:cNvCxnSpPr>
          <p:nvPr/>
        </p:nvCxnSpPr>
        <p:spPr>
          <a:xfrm>
            <a:off x="11853863" y="6473371"/>
            <a:ext cx="288131" cy="0"/>
          </a:xfrm>
          <a:prstGeom prst="line">
            <a:avLst/>
          </a:prstGeom>
          <a:ln>
            <a:solidFill>
              <a:schemeClr val="tx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AB04FD39-EB48-4964-9EC5-46FDDFE6BC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79"/>
          <a:stretch/>
        </p:blipFill>
        <p:spPr>
          <a:xfrm>
            <a:off x="4793538" y="219074"/>
            <a:ext cx="6697616" cy="6419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14D2F8-4244-4EF2-92FE-FF9BCC7C6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4" y="2428746"/>
            <a:ext cx="5627982" cy="307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89754"/>
      </p:ext>
    </p:extLst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B9658B1-7E17-4F3F-8794-B472CBF7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系统演示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F7A3F67-36C5-4A82-AE60-FAAEE3515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709305"/>
      </p:ext>
    </p:extLst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>
            <a:extLst>
              <a:ext uri="{FF2B5EF4-FFF2-40B4-BE49-F238E27FC236}">
                <a16:creationId xmlns:a16="http://schemas.microsoft.com/office/drawing/2014/main" id="{39000A4C-B592-4299-8EDC-779B2311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项目管理工具展示</a:t>
            </a: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362D4394-7C7B-4454-BE90-D23D2230E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19419205"/>
      </p:ext>
    </p:extLst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C15C867-F15E-4108-A1D8-89F7618E7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720725"/>
          </a:xfrm>
        </p:spPr>
        <p:txBody>
          <a:bodyPr/>
          <a:lstStyle/>
          <a:p>
            <a:r>
              <a:rPr lang="zh-CN" altLang="en-US" dirty="0"/>
              <a:t>进度计划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8EF6E91-5D1F-4867-916A-41DDD702F40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0B913B-3B7B-4388-872F-4F94E1B3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699832"/>
            <a:ext cx="11034716" cy="58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86830"/>
      </p:ext>
    </p:extLst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55A70-583E-4D5E-8DE2-222B46FD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版本控制工具</a:t>
            </a:r>
            <a:r>
              <a:rPr lang="en-US" altLang="zh-CN" dirty="0"/>
              <a:t>-GitHub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F05BCE-1145-46A8-84A4-376CE495FF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我们的</a:t>
            </a:r>
            <a:r>
              <a:rPr lang="en-US" altLang="zh-CN" dirty="0"/>
              <a:t>GitHub</a:t>
            </a:r>
            <a:r>
              <a:rPr lang="zh-CN" altLang="en-US" dirty="0"/>
              <a:t>仓库链接为：</a:t>
            </a:r>
            <a:r>
              <a:rPr lang="en-US" altLang="zh-CN" dirty="0"/>
              <a:t>https://github.com/Cheeennnnnnnn/Unnamed</a:t>
            </a:r>
          </a:p>
          <a:p>
            <a:r>
              <a:rPr lang="zh-CN" altLang="en-US" dirty="0"/>
              <a:t>同时使用</a:t>
            </a:r>
            <a:r>
              <a:rPr lang="en-US" altLang="zh-CN" dirty="0"/>
              <a:t>QQ</a:t>
            </a:r>
            <a:r>
              <a:rPr lang="zh-CN" altLang="en-US" dirty="0"/>
              <a:t>群聊作为即时通讯手段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7126084"/>
      </p:ext>
    </p:extLst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E7744-E5EE-4989-AB68-8CA0EA268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测试管理工具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6278F8-AC6D-402A-BB1F-ADB9E9F73F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https://ones.ai/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90EC31-23DC-4F92-A44D-26E047F2A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5" y="1545606"/>
            <a:ext cx="12192000" cy="597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17588"/>
      </p:ext>
    </p:extLst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281AD-4696-49B8-8B39-33C2564B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测试管理工具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4E2B5A-9D05-47AD-BBC8-E9225C80AAE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一个详细用例的截图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CB34A8-BEBF-46E9-B956-D458C7C32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887"/>
            <a:ext cx="121920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2780"/>
      </p:ext>
    </p:extLst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E43975-0255-4D18-9BE0-7AB54B014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99" y="1210839"/>
            <a:ext cx="5419185" cy="895350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/>
              <a:t>汇报过程展示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F008D1-E36F-4B16-8B51-F83DFAC4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715" y="2307834"/>
            <a:ext cx="8528570" cy="265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97778"/>
      </p:ext>
    </p:extLst>
  </p:cSld>
  <p:clrMapOvr>
    <a:masterClrMapping/>
  </p:clrMapOvr>
  <p:transition spd="med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21FC1E2-27A5-4497-9804-58DB4942A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384" y="1951456"/>
            <a:ext cx="5419185" cy="895350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文档类成果展示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F52D82-2F57-48D7-B93F-60379207C5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EA7F03-FA71-4873-834B-D0D38C4D0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68" y="3001736"/>
            <a:ext cx="4943535" cy="5530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C4B4FB-16A5-44E3-9ED8-E2476786D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168" y="3509547"/>
            <a:ext cx="6165372" cy="5301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F9FA6B-40F5-46FE-ADC5-AB4E195F6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168" y="4062553"/>
            <a:ext cx="4418793" cy="4626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FDD099-482F-4BB2-B143-E927D6102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168" y="4636206"/>
            <a:ext cx="4072131" cy="5530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ABD5F0-B453-42C2-B48D-0F309B827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2041" y="4293861"/>
            <a:ext cx="5240003" cy="8953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12259F-2251-4D2A-ADF4-2000A727C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8204" y="5597782"/>
            <a:ext cx="6643371" cy="5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47675"/>
      </p:ext>
    </p:extLst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257F6-74BB-4623-8C76-18144B8EF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文档展示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5337EF-EACA-4206-B4E2-06FC589AB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2D059C-9CD9-4DC1-B70F-0636098F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63" y="1577814"/>
            <a:ext cx="4925701" cy="40092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199E1EB-9E5E-40BC-8909-993ECF028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026" y="819875"/>
            <a:ext cx="5833461" cy="18384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323423-07F8-4681-A063-F7249501D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230" y="2574868"/>
            <a:ext cx="5748258" cy="149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00047"/>
      </p:ext>
    </p:extLst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DBEE45-483F-4CF1-9F7D-2D5C164AB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406" y="833767"/>
            <a:ext cx="5419185" cy="895350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/>
              <a:t>各负责人汇报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B6B6E2E-AAF6-4AEE-8F2A-359EA09DA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015460"/>
              </p:ext>
            </p:extLst>
          </p:nvPr>
        </p:nvGraphicFramePr>
        <p:xfrm>
          <a:off x="2121031" y="1904214"/>
          <a:ext cx="7918515" cy="43107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81811">
                  <a:extLst>
                    <a:ext uri="{9D8B030D-6E8A-4147-A177-3AD203B41FA5}">
                      <a16:colId xmlns:a16="http://schemas.microsoft.com/office/drawing/2014/main" val="2614301388"/>
                    </a:ext>
                  </a:extLst>
                </a:gridCol>
                <a:gridCol w="1008033">
                  <a:extLst>
                    <a:ext uri="{9D8B030D-6E8A-4147-A177-3AD203B41FA5}">
                      <a16:colId xmlns:a16="http://schemas.microsoft.com/office/drawing/2014/main" val="210733687"/>
                    </a:ext>
                  </a:extLst>
                </a:gridCol>
                <a:gridCol w="1482552">
                  <a:extLst>
                    <a:ext uri="{9D8B030D-6E8A-4147-A177-3AD203B41FA5}">
                      <a16:colId xmlns:a16="http://schemas.microsoft.com/office/drawing/2014/main" val="1098226566"/>
                    </a:ext>
                  </a:extLst>
                </a:gridCol>
                <a:gridCol w="1664308">
                  <a:extLst>
                    <a:ext uri="{9D8B030D-6E8A-4147-A177-3AD203B41FA5}">
                      <a16:colId xmlns:a16="http://schemas.microsoft.com/office/drawing/2014/main" val="1881339915"/>
                    </a:ext>
                  </a:extLst>
                </a:gridCol>
                <a:gridCol w="1881811">
                  <a:extLst>
                    <a:ext uri="{9D8B030D-6E8A-4147-A177-3AD203B41FA5}">
                      <a16:colId xmlns:a16="http://schemas.microsoft.com/office/drawing/2014/main" val="2197883648"/>
                    </a:ext>
                  </a:extLst>
                </a:gridCol>
              </a:tblGrid>
              <a:tr h="61685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学号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姓名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班级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角色</a:t>
                      </a:r>
                      <a:r>
                        <a:rPr lang="en-US" altLang="zh-CN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r>
                        <a:rPr lang="zh-CN" altLang="en-US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（负责人）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角色</a:t>
                      </a:r>
                      <a:r>
                        <a:rPr lang="en-US" altLang="zh-CN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altLang="zh-CN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57102089"/>
                  </a:ext>
                </a:extLst>
              </a:tr>
              <a:tr h="12260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1120171123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张海汀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08111702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项目管理（组长）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文档编写、预算制定、准备汇报和汇报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8395276"/>
                  </a:ext>
                </a:extLst>
              </a:tr>
              <a:tr h="6168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1120162013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黄浩玲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08111701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测试负责人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前端工程师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36890524"/>
                  </a:ext>
                </a:extLst>
              </a:tr>
              <a:tr h="6168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1120170647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刘奕龙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08111704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前端负责人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测试工程师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37595629"/>
                  </a:ext>
                </a:extLst>
              </a:tr>
              <a:tr h="6168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1120173003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唐永翔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08111701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算法负责人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后端工程师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15682604"/>
                  </a:ext>
                </a:extLst>
              </a:tr>
              <a:tr h="6168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1120170462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 dirty="0">
                          <a:effectLst/>
                        </a:rPr>
                        <a:t>邓丽婷</a:t>
                      </a:r>
                      <a:endParaRPr lang="zh-CN" altLang="en-US" sz="20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08111702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后端负责人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后端工程师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8058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6858405"/>
      </p:ext>
    </p:extLst>
  </p:cSld>
  <p:clrMapOvr>
    <a:masterClrMapping/>
  </p:clrMapOvr>
  <p:transition spd="med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24DCFA-1BC6-47AA-B332-25923AB33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155" y="1"/>
            <a:ext cx="10059332" cy="1028699"/>
          </a:xfrm>
        </p:spPr>
        <p:txBody>
          <a:bodyPr/>
          <a:lstStyle/>
          <a:p>
            <a:r>
              <a:rPr lang="zh-CN" altLang="en-US" dirty="0"/>
              <a:t>文档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EA1B01-01C7-43EB-9DF3-D24ACED87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9ED3D8-0B3A-490D-9E14-59C7302B4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383324"/>
            <a:ext cx="4373416" cy="59102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6C1691-379D-4396-92E5-8CD74BB72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054" y="1273907"/>
            <a:ext cx="5344924" cy="50196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750BF9-2C17-41BA-AD56-61C1A79C2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340" y="383324"/>
            <a:ext cx="6261401" cy="169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74698"/>
      </p:ext>
    </p:extLst>
  </p:cSld>
  <p:clrMapOvr>
    <a:masterClrMapping/>
  </p:clrMapOvr>
  <p:transition spd="med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04C494-39B8-481B-BFB0-D7BF88721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0578E5-3465-4511-BCDC-09A8339F1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736" y="1027381"/>
            <a:ext cx="3208532" cy="27455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5A5471-D6B9-4A93-915D-E49CAB451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36" y="3810359"/>
            <a:ext cx="2799552" cy="6108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3F69AD-0B41-417C-A05B-86D0D2ADC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736" y="4513958"/>
            <a:ext cx="2266187" cy="10085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6CBC5B-DD71-4958-9B23-47A4D3825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24" y="1051680"/>
            <a:ext cx="5359812" cy="359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99922"/>
      </p:ext>
    </p:extLst>
  </p:cSld>
  <p:clrMapOvr>
    <a:masterClrMapping/>
  </p:clrMapOvr>
  <p:transition spd="med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972BDA6-4051-4AA4-B021-228ED9C9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经济决策展示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B69615-75EC-4B2D-99C4-1E96A7E37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62530113"/>
      </p:ext>
    </p:extLst>
  </p:cSld>
  <p:clrMapOvr>
    <a:masterClrMapping/>
  </p:clrMapOvr>
  <p:transition spd="med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14">
            <a:extLst>
              <a:ext uri="{FF2B5EF4-FFF2-40B4-BE49-F238E27FC236}">
                <a16:creationId xmlns:a16="http://schemas.microsoft.com/office/drawing/2014/main" id="{7D5C85DF-5731-4026-A36C-B9A38769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139726"/>
            <a:ext cx="1003970" cy="365125"/>
          </a:xfrm>
        </p:spPr>
        <p:txBody>
          <a:bodyPr/>
          <a:lstStyle/>
          <a:p>
            <a:r>
              <a:rPr lang="en-GB" altLang="zh-CN" sz="1050" spc="300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Page</a:t>
            </a:r>
            <a:r>
              <a:rPr lang="zh-CN" altLang="en-US" sz="1050" spc="300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 </a:t>
            </a:r>
            <a:fld id="{2C876148-9C27-4B1D-AF05-A3522A5FE3E3}" type="slidenum">
              <a:rPr lang="zh-CN" altLang="en-US" sz="1050" spc="300" smtClean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23</a:t>
            </a:fld>
            <a:endParaRPr lang="zh-CN" altLang="en-US" sz="1050" spc="300" dirty="0">
              <a:solidFill>
                <a:srgbClr val="525252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ACB3A3C-D34D-4160-8FA8-66CABFBC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经济预算与决策过程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111EA7-A155-4441-82F0-A5C6FE1D95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7917894" cy="5006975"/>
          </a:xfrm>
        </p:spPr>
        <p:txBody>
          <a:bodyPr/>
          <a:lstStyle/>
          <a:p>
            <a:r>
              <a:rPr lang="zh-CN" altLang="en-US" dirty="0"/>
              <a:t>采用集体决策方法</a:t>
            </a:r>
          </a:p>
          <a:p>
            <a:r>
              <a:rPr lang="zh-CN" altLang="en-US" dirty="0"/>
              <a:t>我们先写了两个备选方案，然后集体投票选出采用的预算方案，而后根据专家意见形成最终预算方案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692E65-322E-4B1B-AC43-35EB70426CBB}"/>
              </a:ext>
            </a:extLst>
          </p:cNvPr>
          <p:cNvSpPr txBox="1"/>
          <p:nvPr/>
        </p:nvSpPr>
        <p:spPr>
          <a:xfrm>
            <a:off x="1269017" y="1777842"/>
            <a:ext cx="6743767" cy="450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GB" altLang="zh-CN" sz="2000" dirty="0">
              <a:solidFill>
                <a:srgbClr val="525252"/>
              </a:solidFill>
              <a:latin typeface="Arial"/>
              <a:ea typeface="微软雅黑"/>
              <a:sym typeface="Arial"/>
            </a:endParaRPr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8D534AFC-6B5C-4BBB-A88A-CA4ADC479C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8124638"/>
              </p:ext>
            </p:extLst>
          </p:nvPr>
        </p:nvGraphicFramePr>
        <p:xfrm>
          <a:off x="8755601" y="514350"/>
          <a:ext cx="2828191" cy="5006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1B380D3-2908-4668-AE02-4963947EA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086154"/>
              </p:ext>
            </p:extLst>
          </p:nvPr>
        </p:nvGraphicFramePr>
        <p:xfrm>
          <a:off x="749087" y="2228671"/>
          <a:ext cx="7917895" cy="42138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5561">
                  <a:extLst>
                    <a:ext uri="{9D8B030D-6E8A-4147-A177-3AD203B41FA5}">
                      <a16:colId xmlns:a16="http://schemas.microsoft.com/office/drawing/2014/main" val="4177337556"/>
                    </a:ext>
                  </a:extLst>
                </a:gridCol>
                <a:gridCol w="2356701">
                  <a:extLst>
                    <a:ext uri="{9D8B030D-6E8A-4147-A177-3AD203B41FA5}">
                      <a16:colId xmlns:a16="http://schemas.microsoft.com/office/drawing/2014/main" val="1990445900"/>
                    </a:ext>
                  </a:extLst>
                </a:gridCol>
                <a:gridCol w="1197204">
                  <a:extLst>
                    <a:ext uri="{9D8B030D-6E8A-4147-A177-3AD203B41FA5}">
                      <a16:colId xmlns:a16="http://schemas.microsoft.com/office/drawing/2014/main" val="3147349701"/>
                    </a:ext>
                  </a:extLst>
                </a:gridCol>
                <a:gridCol w="782424">
                  <a:extLst>
                    <a:ext uri="{9D8B030D-6E8A-4147-A177-3AD203B41FA5}">
                      <a16:colId xmlns:a16="http://schemas.microsoft.com/office/drawing/2014/main" val="3595738588"/>
                    </a:ext>
                  </a:extLst>
                </a:gridCol>
                <a:gridCol w="3026005">
                  <a:extLst>
                    <a:ext uri="{9D8B030D-6E8A-4147-A177-3AD203B41FA5}">
                      <a16:colId xmlns:a16="http://schemas.microsoft.com/office/drawing/2014/main" val="2549196025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编号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科目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预算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百分比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备注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373620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设备费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¥20,000.00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20%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购买服务器等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853212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材料费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¥0.00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807765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3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测试化验加工费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¥4,000.00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>
                          <a:effectLst/>
                        </a:rPr>
                        <a:t>2%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7327236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4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燃料动力费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¥0.00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4181028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差旅费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¥1,000.00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供组员骑车前来开会，为组员报销单车押金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792235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6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会议费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¥10,000.00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作为会议场地费用及聚餐费用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3947394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7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国际合作与交流费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¥0.00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预计不需要国际交流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081429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8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出版</a:t>
                      </a:r>
                      <a:r>
                        <a:rPr lang="en-US" altLang="zh-CN" sz="1800" u="none" strike="noStrike">
                          <a:effectLst/>
                        </a:rPr>
                        <a:t>/</a:t>
                      </a:r>
                      <a:r>
                        <a:rPr lang="zh-CN" altLang="en-US" sz="1800" u="none" strike="noStrike">
                          <a:effectLst/>
                        </a:rPr>
                        <a:t>文献</a:t>
                      </a:r>
                      <a:r>
                        <a:rPr lang="en-US" altLang="zh-CN" sz="1800" u="none" strike="noStrike">
                          <a:effectLst/>
                        </a:rPr>
                        <a:t>/</a:t>
                      </a:r>
                      <a:r>
                        <a:rPr lang="zh-CN" altLang="en-US" sz="1800" u="none" strike="noStrike">
                          <a:effectLst/>
                        </a:rPr>
                        <a:t>信息传播</a:t>
                      </a:r>
                      <a:r>
                        <a:rPr lang="en-US" altLang="zh-CN" sz="1800" u="none" strike="noStrike">
                          <a:effectLst/>
                        </a:rPr>
                        <a:t>/</a:t>
                      </a:r>
                      <a:r>
                        <a:rPr lang="zh-CN" altLang="en-US" sz="1800" u="none" strike="noStrike">
                          <a:effectLst/>
                        </a:rPr>
                        <a:t>知识产权事务费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¥1,000.00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可能使用付费库和软件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829080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9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劳务费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¥40,000.00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40%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每人工资￥</a:t>
                      </a:r>
                      <a:r>
                        <a:rPr lang="en-US" altLang="zh-CN" sz="1800" u="none" strike="noStrike">
                          <a:effectLst/>
                        </a:rPr>
                        <a:t>8000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7094716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专家咨询费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¥1,000.00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3145635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11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其他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¥8,000.00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8%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作为绩效奖金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3903743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12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总计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¥85,000.00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剩余预算用于意外支出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23868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069029"/>
      </p:ext>
    </p:extLst>
  </p:cSld>
  <p:clrMapOvr>
    <a:masterClrMapping/>
  </p:clrMapOvr>
  <p:transition spd="med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972B0BB2-8D2F-4270-B610-2B886DF813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6258916"/>
              </p:ext>
            </p:extLst>
          </p:nvPr>
        </p:nvGraphicFramePr>
        <p:xfrm>
          <a:off x="669924" y="1028700"/>
          <a:ext cx="5693169" cy="5409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标题 1">
            <a:extLst>
              <a:ext uri="{FF2B5EF4-FFF2-40B4-BE49-F238E27FC236}">
                <a16:creationId xmlns:a16="http://schemas.microsoft.com/office/drawing/2014/main" id="{1F8214E1-F252-492A-898F-79C2B35698D2}"/>
              </a:ext>
            </a:extLst>
          </p:cNvPr>
          <p:cNvSpPr txBox="1">
            <a:spLocks/>
          </p:cNvSpPr>
          <p:nvPr/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经济预算与实际使用结果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C7639D11-2492-43E6-B64C-19FE50E475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711254"/>
              </p:ext>
            </p:extLst>
          </p:nvPr>
        </p:nvGraphicFramePr>
        <p:xfrm>
          <a:off x="6429079" y="230819"/>
          <a:ext cx="5449243" cy="662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16154697"/>
      </p:ext>
    </p:extLst>
  </p:cSld>
  <p:clrMapOvr>
    <a:masterClrMapping/>
  </p:clrMapOvr>
  <p:transition spd="med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8DB68EA-0DD1-4B14-AF73-1E493B9C7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合作过程展示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16C1B8-2BD6-4473-9C80-6C984A8BC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会议记录</a:t>
            </a:r>
          </a:p>
        </p:txBody>
      </p:sp>
    </p:spTree>
    <p:extLst>
      <p:ext uri="{BB962C8B-B14F-4D97-AF65-F5344CB8AC3E}">
        <p14:creationId xmlns:p14="http://schemas.microsoft.com/office/powerpoint/2010/main" val="130339414"/>
      </p:ext>
    </p:extLst>
  </p:cSld>
  <p:clrMapOvr>
    <a:masterClrMapping/>
  </p:clrMapOvr>
  <p:transition spd="med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BD21914-2ECD-4C85-9FA0-635F98313A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7578" y="970810"/>
            <a:ext cx="3905012" cy="2939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C88C2E-3176-4E15-B9B1-9A25D11E41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5" t="72659"/>
          <a:stretch/>
        </p:blipFill>
        <p:spPr>
          <a:xfrm>
            <a:off x="331761" y="2631754"/>
            <a:ext cx="8158436" cy="3710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2E85F7-11CA-46D5-B0CB-61C7B6FA998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34" y="544686"/>
            <a:ext cx="3905013" cy="2928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8D3C6E-CCFA-4A86-A08C-10CA64F09DB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922" y="834038"/>
            <a:ext cx="3405599" cy="25544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4555E7-E59C-4E14-AAAE-20CAAAF09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181" y="3015188"/>
            <a:ext cx="8031174" cy="3487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3F7E52-F8BF-4251-B638-EA2CA9B869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760" y="3363911"/>
            <a:ext cx="8116015" cy="3834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6C366B3-039D-48C8-8ECF-03F448887D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602" y="3747345"/>
            <a:ext cx="8073594" cy="3275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957AB6F-BD35-44CA-A4DA-B41423168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181" y="4096068"/>
            <a:ext cx="8116015" cy="3153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32B860A-40BC-42DC-B2EF-41B1F4AB4952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53399" y="1967073"/>
            <a:ext cx="3405600" cy="2554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95CE5AE-721A-40AD-A023-3549702FD0C1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135" y="1318052"/>
            <a:ext cx="4104187" cy="30783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74D41A3-B30D-44C3-AA92-734E61D3BF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602" y="4456738"/>
            <a:ext cx="7868582" cy="3034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B14A051-B586-40D4-8EA5-FA8A11AD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6602" y="4770360"/>
            <a:ext cx="7592902" cy="28460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9BA1119-AC8F-4598-BAC5-0A17441CB3BB}"/>
              </a:ext>
            </a:extLst>
          </p:cNvPr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765" y="2604676"/>
            <a:ext cx="3573552" cy="26803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765752C-6B05-461C-BF08-18AD26836620}"/>
              </a:ext>
            </a:extLst>
          </p:cNvPr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97" y="3654227"/>
            <a:ext cx="3369999" cy="25277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标题 20">
            <a:extLst>
              <a:ext uri="{FF2B5EF4-FFF2-40B4-BE49-F238E27FC236}">
                <a16:creationId xmlns:a16="http://schemas.microsoft.com/office/drawing/2014/main" id="{CC5F0E5B-D19E-44A8-B1A5-A9534DC49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会议记录</a:t>
            </a:r>
          </a:p>
        </p:txBody>
      </p:sp>
      <p:sp>
        <p:nvSpPr>
          <p:cNvPr id="22" name="内容占位符 21">
            <a:extLst>
              <a:ext uri="{FF2B5EF4-FFF2-40B4-BE49-F238E27FC236}">
                <a16:creationId xmlns:a16="http://schemas.microsoft.com/office/drawing/2014/main" id="{48F90760-A52D-4B93-9232-FB764818F0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583859"/>
      </p:ext>
    </p:extLst>
  </p:cSld>
  <p:clrMapOvr>
    <a:masterClrMapping/>
  </p:clrMapOvr>
  <p:transition spd="med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D7839E2-7EAD-4FBF-A066-EADC41502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谢谢大家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4D1D9CD-3B73-4F42-AC34-E48A2495A4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66581" y="4191312"/>
            <a:ext cx="5426076" cy="310871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z="2600" dirty="0"/>
              <a:t>邓丽婷、黄浩玲、刘奕龙、唐永翔、张海汀</a:t>
            </a:r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583111-D9A9-4730-A587-6951151E8B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/>
              <a:t>未命名小组</a:t>
            </a:r>
          </a:p>
        </p:txBody>
      </p:sp>
    </p:spTree>
    <p:extLst>
      <p:ext uri="{BB962C8B-B14F-4D97-AF65-F5344CB8AC3E}">
        <p14:creationId xmlns:p14="http://schemas.microsoft.com/office/powerpoint/2010/main" val="385141992"/>
      </p:ext>
    </p:extLst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3BB5E-F726-47E0-8CA5-2CB163643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刘奕龙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0FCC83-BB4C-4FDA-B91B-E6F2B7291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11" y="1607662"/>
            <a:ext cx="11057578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4439"/>
      </p:ext>
    </p:extLst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C8FB9-22AA-4F70-B69F-D5221906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邓丽婷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67D506-020F-4E77-BC21-7C14259DE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5705"/>
            <a:ext cx="12192000" cy="394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64533"/>
      </p:ext>
    </p:extLst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1B9F1-9325-4961-B761-BCCA92542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黄浩玲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5D275C-1CE4-4457-A848-04CCF8051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97" y="1113541"/>
            <a:ext cx="8604415" cy="721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76766"/>
      </p:ext>
    </p:extLst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2B4168-8574-4114-BD2B-0CADBAEA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唐永翔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F82DB3-56B4-4A7F-865E-2C5D8150D8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790948"/>
      </p:ext>
    </p:extLst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8EF1C6-0026-4156-B375-3B5EE0FAC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系统介绍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AE278F-D292-4526-9D9E-21636F727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081770"/>
      </p:ext>
    </p:extLst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F2625D-EDD3-49E4-AFA4-F364CE4D0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初始需求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6D1D998-91C2-463E-B428-7D825D1EDCE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*来自教师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876875-8783-43AC-92F2-FFAFA1A0A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600813"/>
            <a:ext cx="6576926" cy="37420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63038C-3B8F-4ED5-8E8F-B371E2BE0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851" y="463325"/>
            <a:ext cx="3133071" cy="25508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77F838-EC4D-4BA9-8780-E76737019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851" y="3014143"/>
            <a:ext cx="3133070" cy="322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54047"/>
      </p:ext>
    </p:extLst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B9C8C-C727-4FDA-9F1F-5F60BA313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功能需求列表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A6ADD0C-F03B-4649-835A-77562DF55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491554"/>
              </p:ext>
            </p:extLst>
          </p:nvPr>
        </p:nvGraphicFramePr>
        <p:xfrm>
          <a:off x="838201" y="1102936"/>
          <a:ext cx="10515599" cy="4882380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1496519">
                  <a:extLst>
                    <a:ext uri="{9D8B030D-6E8A-4147-A177-3AD203B41FA5}">
                      <a16:colId xmlns:a16="http://schemas.microsoft.com/office/drawing/2014/main" val="2076260519"/>
                    </a:ext>
                  </a:extLst>
                </a:gridCol>
                <a:gridCol w="4509540">
                  <a:extLst>
                    <a:ext uri="{9D8B030D-6E8A-4147-A177-3AD203B41FA5}">
                      <a16:colId xmlns:a16="http://schemas.microsoft.com/office/drawing/2014/main" val="3339429306"/>
                    </a:ext>
                  </a:extLst>
                </a:gridCol>
                <a:gridCol w="4509540">
                  <a:extLst>
                    <a:ext uri="{9D8B030D-6E8A-4147-A177-3AD203B41FA5}">
                      <a16:colId xmlns:a16="http://schemas.microsoft.com/office/drawing/2014/main" val="2815010508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功能类别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功能名称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一般过程描述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1086700157"/>
                  </a:ext>
                </a:extLst>
              </a:tr>
              <a:tr h="155405">
                <a:tc rowSpan="2"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读入数据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读入</a:t>
                      </a:r>
                      <a:r>
                        <a:rPr lang="en-US" sz="1800" kern="100" dirty="0">
                          <a:effectLst/>
                        </a:rPr>
                        <a:t>PCAP</a:t>
                      </a:r>
                      <a:r>
                        <a:rPr lang="zh-CN" sz="1800" kern="100" dirty="0">
                          <a:effectLst/>
                        </a:rPr>
                        <a:t>包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>
                          <a:effectLst/>
                        </a:rPr>
                        <a:t>读入用户指定路径的</a:t>
                      </a:r>
                      <a:r>
                        <a:rPr lang="en-US" sz="1800" kern="100">
                          <a:effectLst/>
                        </a:rPr>
                        <a:t>PCAP</a:t>
                      </a:r>
                      <a:r>
                        <a:rPr lang="zh-CN" sz="1800" kern="100">
                          <a:effectLst/>
                        </a:rPr>
                        <a:t>包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3795817383"/>
                  </a:ext>
                </a:extLst>
              </a:tr>
              <a:tr h="31081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读入</a:t>
                      </a:r>
                      <a:r>
                        <a:rPr lang="en-US" sz="1800" kern="100" dirty="0">
                          <a:effectLst/>
                        </a:rPr>
                        <a:t>EXCEL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>
                          <a:effectLst/>
                        </a:rPr>
                        <a:t>读入用户指定路径的</a:t>
                      </a:r>
                      <a:r>
                        <a:rPr lang="en-US" sz="1800" kern="100">
                          <a:effectLst/>
                        </a:rPr>
                        <a:t>.csv</a:t>
                      </a:r>
                      <a:r>
                        <a:rPr lang="zh-CN" sz="1800" kern="100">
                          <a:effectLst/>
                        </a:rPr>
                        <a:t>文件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1045254373"/>
                  </a:ext>
                </a:extLst>
              </a:tr>
              <a:tr h="310810">
                <a:tc rowSpan="4"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分析网络监控数据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输入验证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>
                          <a:effectLst/>
                        </a:rPr>
                        <a:t>判断读入的包是否是适当格式的网络监控数据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1898899943"/>
                  </a:ext>
                </a:extLst>
              </a:tr>
              <a:tr h="1554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分析数据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3525580673"/>
                  </a:ext>
                </a:extLst>
              </a:tr>
              <a:tr h="1554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生成网络环境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>
                          <a:effectLst/>
                        </a:rPr>
                        <a:t>生成由节点构成的网络环境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3891412594"/>
                  </a:ext>
                </a:extLst>
              </a:tr>
              <a:tr h="1554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计算攻击过程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>
                          <a:effectLst/>
                        </a:rPr>
                        <a:t>根据流量关系计算攻击过程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3946539347"/>
                  </a:ext>
                </a:extLst>
              </a:tr>
              <a:tr h="310810">
                <a:tc rowSpan="8"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图形化显示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读入数据包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>
                          <a:effectLst/>
                        </a:rPr>
                        <a:t>弹出窗口使用户可以指定读入数据包的路径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1727758882"/>
                  </a:ext>
                </a:extLst>
              </a:tr>
              <a:tr h="1554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显示网络环境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 dirty="0">
                          <a:effectLst/>
                        </a:rPr>
                        <a:t>显示数据包的整体网络环境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3573332166"/>
                  </a:ext>
                </a:extLst>
              </a:tr>
              <a:tr h="31081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显示攻击过程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 dirty="0">
                          <a:effectLst/>
                        </a:rPr>
                        <a:t>显示数据包内的指定攻击过程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3977931556"/>
                  </a:ext>
                </a:extLst>
              </a:tr>
              <a:tr h="31081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选择时间范围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 dirty="0">
                          <a:effectLst/>
                        </a:rPr>
                        <a:t>选择时间范围内的数据进行图形化显示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1865623337"/>
                  </a:ext>
                </a:extLst>
              </a:tr>
              <a:tr h="1554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放大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 dirty="0">
                          <a:effectLst/>
                        </a:rPr>
                        <a:t>放大图形显示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587068386"/>
                  </a:ext>
                </a:extLst>
              </a:tr>
              <a:tr h="1554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缩小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 dirty="0">
                          <a:effectLst/>
                        </a:rPr>
                        <a:t>缩小图形显示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4057916935"/>
                  </a:ext>
                </a:extLst>
              </a:tr>
              <a:tr h="31081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变速显示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 dirty="0">
                          <a:effectLst/>
                        </a:rPr>
                        <a:t>增加</a:t>
                      </a:r>
                      <a:r>
                        <a:rPr lang="en-US" sz="1800" kern="100" dirty="0">
                          <a:effectLst/>
                        </a:rPr>
                        <a:t>/</a:t>
                      </a:r>
                      <a:r>
                        <a:rPr lang="zh-CN" sz="1800" kern="100" dirty="0">
                          <a:effectLst/>
                        </a:rPr>
                        <a:t>减少单位时间内显示的单位时间数流量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2232128194"/>
                  </a:ext>
                </a:extLst>
              </a:tr>
              <a:tr h="31081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关闭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 dirty="0">
                          <a:effectLst/>
                        </a:rPr>
                        <a:t>关闭当前数据包的图形化显示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740974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644687"/>
      </p:ext>
    </p:extLst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name="主题5">
  <a:themeElements>
    <a:clrScheme name="自定义 4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768394"/>
      </a:accent1>
      <a:accent2>
        <a:srgbClr val="858585"/>
      </a:accent2>
      <a:accent3>
        <a:srgbClr val="767676"/>
      </a:accent3>
      <a:accent4>
        <a:srgbClr val="666666"/>
      </a:accent4>
      <a:accent5>
        <a:srgbClr val="797979"/>
      </a:accent5>
      <a:accent6>
        <a:srgbClr val="515151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紫罗兰色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D979018F3C7DC4D8B0ADEB638F77EB62</Template>
  <TotalTime>462</TotalTime>
  <Words>577</Words>
  <Application>Microsoft Office PowerPoint</Application>
  <PresentationFormat>宽屏</PresentationFormat>
  <Paragraphs>183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等线</vt:lpstr>
      <vt:lpstr>宋体</vt:lpstr>
      <vt:lpstr>微软雅黑</vt:lpstr>
      <vt:lpstr>Arial</vt:lpstr>
      <vt:lpstr>Century Gothic</vt:lpstr>
      <vt:lpstr>Segoe UI Light</vt:lpstr>
      <vt:lpstr>主题5</vt:lpstr>
      <vt:lpstr>OfficePLUS</vt:lpstr>
      <vt:lpstr>最终汇报</vt:lpstr>
      <vt:lpstr>各负责人汇报</vt:lpstr>
      <vt:lpstr>刘奕龙</vt:lpstr>
      <vt:lpstr>邓丽婷</vt:lpstr>
      <vt:lpstr>黄浩玲</vt:lpstr>
      <vt:lpstr>唐永翔</vt:lpstr>
      <vt:lpstr>系统介绍</vt:lpstr>
      <vt:lpstr>初始需求</vt:lpstr>
      <vt:lpstr>功能需求列表</vt:lpstr>
      <vt:lpstr>概要设计</vt:lpstr>
      <vt:lpstr>系统演示</vt:lpstr>
      <vt:lpstr>项目管理工具展示</vt:lpstr>
      <vt:lpstr>进度计划</vt:lpstr>
      <vt:lpstr>版本控制工具-GitHub</vt:lpstr>
      <vt:lpstr>测试管理工具</vt:lpstr>
      <vt:lpstr>测试管理工具</vt:lpstr>
      <vt:lpstr>汇报过程展示</vt:lpstr>
      <vt:lpstr>文档类成果展示</vt:lpstr>
      <vt:lpstr>文档展示</vt:lpstr>
      <vt:lpstr>文档</vt:lpstr>
      <vt:lpstr>PowerPoint 演示文稿</vt:lpstr>
      <vt:lpstr>经济决策展示</vt:lpstr>
      <vt:lpstr>经济预算与决策过程</vt:lpstr>
      <vt:lpstr>PowerPoint 演示文稿</vt:lpstr>
      <vt:lpstr>合作过程展示</vt:lpstr>
      <vt:lpstr>会议记录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最终汇报</dc:title>
  <dc:creator>茶 麦</dc:creator>
  <cp:lastModifiedBy>茶 麦</cp:lastModifiedBy>
  <cp:revision>34</cp:revision>
  <dcterms:created xsi:type="dcterms:W3CDTF">2020-09-20T13:19:18Z</dcterms:created>
  <dcterms:modified xsi:type="dcterms:W3CDTF">2020-09-23T16:56:34Z</dcterms:modified>
</cp:coreProperties>
</file>